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61" r:id="rId5"/>
    <p:sldId id="265" r:id="rId6"/>
    <p:sldId id="260" r:id="rId7"/>
    <p:sldId id="262" r:id="rId8"/>
    <p:sldId id="263" r:id="rId9"/>
    <p:sldId id="259"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78"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13C79D-7009-4D83-8DC1-20573165AA7A}" type="datetimeFigureOut">
              <a:rPr kumimoji="1" lang="ja-JP" altLang="en-US" smtClean="0"/>
              <a:t>2010/3/29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E0B67-98AD-4EE0-9E9C-1FB0C538039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条件付き書式の設定</a:t>
            </a:r>
            <a:r>
              <a:rPr kumimoji="1" lang="en-US" altLang="ja-JP" dirty="0" smtClean="0"/>
              <a:t>]</a:t>
            </a:r>
            <a:r>
              <a:rPr kumimoji="1" lang="ja-JP" altLang="en-US" dirty="0" smtClean="0"/>
              <a:t>ダイアログボックスで条件と書式を設定する。</a:t>
            </a:r>
            <a:endParaRPr kumimoji="1" lang="ja-JP" altLang="en-US" dirty="0"/>
          </a:p>
        </p:txBody>
      </p:sp>
      <p:sp>
        <p:nvSpPr>
          <p:cNvPr id="4" name="スライド番号プレースホルダ 3"/>
          <p:cNvSpPr>
            <a:spLocks noGrp="1"/>
          </p:cNvSpPr>
          <p:nvPr>
            <p:ph type="sldNum" sz="quarter" idx="10"/>
          </p:nvPr>
        </p:nvSpPr>
        <p:spPr/>
        <p:txBody>
          <a:bodyPr/>
          <a:lstStyle/>
          <a:p>
            <a:fld id="{0E1E0B67-98AD-4EE0-9E9C-1FB0C538039C}" type="slidenum">
              <a:rPr kumimoji="1" lang="ja-JP" altLang="en-US" smtClean="0"/>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選択したセルに設定されている条件付き書式を、他の書式も含めてすべて削除するには、</a:t>
            </a:r>
            <a:r>
              <a:rPr kumimoji="1" lang="en-US" altLang="ja-JP" sz="1200" kern="1200" dirty="0" smtClean="0">
                <a:solidFill>
                  <a:schemeClr val="tx1"/>
                </a:solidFill>
                <a:latin typeface="+mn-lt"/>
                <a:ea typeface="+mn-ea"/>
                <a:cs typeface="+mn-cs"/>
              </a:rPr>
              <a:t>[</a:t>
            </a:r>
            <a:r>
              <a:rPr kumimoji="1" lang="ja-JP" altLang="ja-JP" sz="1200" b="1" kern="1200" dirty="0" smtClean="0">
                <a:solidFill>
                  <a:schemeClr val="tx1"/>
                </a:solidFill>
                <a:latin typeface="+mn-lt"/>
                <a:ea typeface="+mn-ea"/>
                <a:cs typeface="+mn-cs"/>
              </a:rPr>
              <a:t>編集</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メニューの</a:t>
            </a:r>
            <a:r>
              <a:rPr kumimoji="1" lang="en-US" altLang="ja-JP" sz="1200" kern="1200" dirty="0" smtClean="0">
                <a:solidFill>
                  <a:schemeClr val="tx1"/>
                </a:solidFill>
                <a:latin typeface="+mn-lt"/>
                <a:ea typeface="+mn-ea"/>
                <a:cs typeface="+mn-cs"/>
              </a:rPr>
              <a:t> [</a:t>
            </a:r>
            <a:r>
              <a:rPr kumimoji="1" lang="ja-JP" altLang="ja-JP" sz="1200" b="1" kern="1200" dirty="0" smtClean="0">
                <a:solidFill>
                  <a:schemeClr val="tx1"/>
                </a:solidFill>
                <a:latin typeface="+mn-lt"/>
                <a:ea typeface="+mn-ea"/>
                <a:cs typeface="+mn-cs"/>
              </a:rPr>
              <a:t>クリア</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をポイントし、</a:t>
            </a:r>
            <a:r>
              <a:rPr kumimoji="1" lang="en-US" altLang="ja-JP" sz="1200" kern="1200" dirty="0" smtClean="0">
                <a:solidFill>
                  <a:schemeClr val="tx1"/>
                </a:solidFill>
                <a:latin typeface="+mn-lt"/>
                <a:ea typeface="+mn-ea"/>
                <a:cs typeface="+mn-cs"/>
              </a:rPr>
              <a:t>[</a:t>
            </a:r>
            <a:r>
              <a:rPr kumimoji="1" lang="ja-JP" altLang="ja-JP" sz="1200" b="1" kern="1200" dirty="0" smtClean="0">
                <a:solidFill>
                  <a:schemeClr val="tx1"/>
                </a:solidFill>
                <a:latin typeface="+mn-lt"/>
                <a:ea typeface="+mn-ea"/>
                <a:cs typeface="+mn-cs"/>
              </a:rPr>
              <a:t>書式</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をクリックします。</a:t>
            </a:r>
            <a:endParaRPr kumimoji="1" lang="ja-JP" altLang="en-US" dirty="0"/>
          </a:p>
        </p:txBody>
      </p:sp>
      <p:sp>
        <p:nvSpPr>
          <p:cNvPr id="4" name="スライド番号プレースホルダ 3"/>
          <p:cNvSpPr>
            <a:spLocks noGrp="1"/>
          </p:cNvSpPr>
          <p:nvPr>
            <p:ph type="sldNum" sz="quarter" idx="10"/>
          </p:nvPr>
        </p:nvSpPr>
        <p:spPr/>
        <p:txBody>
          <a:bodyPr/>
          <a:lstStyle/>
          <a:p>
            <a:fld id="{0E1E0B67-98AD-4EE0-9E9C-1FB0C538039C}" type="slidenum">
              <a:rPr kumimoji="1" lang="ja-JP" altLang="en-US" smtClean="0"/>
              <a:t>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ひとつのセルに設置後、書式コピーで条件を反映させることは可能。</a:t>
            </a:r>
            <a:endParaRPr kumimoji="1" lang="ja-JP" altLang="en-US" dirty="0"/>
          </a:p>
        </p:txBody>
      </p:sp>
      <p:sp>
        <p:nvSpPr>
          <p:cNvPr id="4" name="スライド番号プレースホルダ 3"/>
          <p:cNvSpPr>
            <a:spLocks noGrp="1"/>
          </p:cNvSpPr>
          <p:nvPr>
            <p:ph type="sldNum" sz="quarter" idx="10"/>
          </p:nvPr>
        </p:nvSpPr>
        <p:spPr/>
        <p:txBody>
          <a:bodyPr/>
          <a:lstStyle/>
          <a:p>
            <a:fld id="{0E1E0B67-98AD-4EE0-9E9C-1FB0C538039C}"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48BF756-378B-45B1-8BFD-EC7E15F5D286}"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666BCF-9F0D-4C04-A2FF-D69B2114B3F9}"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D7147A-F9D6-43F7-AE0C-33A98B250A13}"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3C46C7E-A3E3-4CDD-A933-58A4E459B96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327C167-0C2B-4850-BE8B-B28F5FC90DCB}" type="datetime1">
              <a:rPr kumimoji="1" lang="ja-JP" altLang="en-US" smtClean="0"/>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7176E33-F39D-4624-8510-2B47481A99DF}" type="datetime1">
              <a:rPr kumimoji="1" lang="ja-JP" altLang="en-US" smtClean="0"/>
              <a:t>2010/3/29</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SystemKOMACO</a:t>
            </a:r>
            <a:endParaRPr kumimoji="1" lang="ja-JP" altLang="en-US"/>
          </a:p>
        </p:txBody>
      </p:sp>
      <p:sp>
        <p:nvSpPr>
          <p:cNvPr id="9" name="スライド番号プレースホルダ 8"/>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AF46AA2-E9A6-4BEC-BBFA-B87215D2C9F8}" type="datetime1">
              <a:rPr kumimoji="1" lang="ja-JP" altLang="en-US" smtClean="0"/>
              <a:t>2010/3/29</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SystemKOMACO</a:t>
            </a:r>
            <a:endParaRPr kumimoji="1" lang="ja-JP" altLang="en-US"/>
          </a:p>
        </p:txBody>
      </p:sp>
      <p:sp>
        <p:nvSpPr>
          <p:cNvPr id="5" name="スライド番号プレースホルダ 4"/>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EC4B9-D1B3-4193-82A0-1C16B967A6F0}" type="datetime1">
              <a:rPr kumimoji="1" lang="ja-JP" altLang="en-US" smtClean="0"/>
              <a:t>2010/3/29</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SystemKOMACO</a:t>
            </a:r>
            <a:endParaRPr kumimoji="1" lang="ja-JP" altLang="en-US"/>
          </a:p>
        </p:txBody>
      </p:sp>
      <p:sp>
        <p:nvSpPr>
          <p:cNvPr id="4" name="スライド番号プレースホルダ 3"/>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835674-47C1-4AEF-98CA-C6187E0EDC0D}" type="datetime1">
              <a:rPr kumimoji="1" lang="ja-JP" altLang="en-US" smtClean="0"/>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72A06B-128B-4987-B603-AAB09800FADE}" type="datetime1">
              <a:rPr kumimoji="1" lang="ja-JP" altLang="en-US" smtClean="0"/>
              <a:t>2010/3/29</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スライド番号プレースホルダ 6"/>
          <p:cNvSpPr>
            <a:spLocks noGrp="1"/>
          </p:cNvSpPr>
          <p:nvPr>
            <p:ph type="sldNum" sz="quarter" idx="12"/>
          </p:nvPr>
        </p:nvSpPr>
        <p:spPr/>
        <p:txBody>
          <a:bodyPr/>
          <a:lstStyle/>
          <a:p>
            <a:fld id="{8E866B06-4324-4CFE-B771-B324CC039B53}"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A4164-A8DB-4B83-A3A3-EB97C8F5089F}" type="datetime1">
              <a:rPr kumimoji="1" lang="ja-JP" altLang="en-US" smtClean="0"/>
              <a:t>2010/3/29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66B06-4324-4CFE-B771-B324CC039B53}"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Excel 2002,2003</a:t>
            </a:r>
            <a:r>
              <a:rPr kumimoji="1" lang="ja-JP" altLang="en-US" dirty="0" smtClean="0"/>
              <a:t>基礎</a:t>
            </a:r>
            <a:r>
              <a:rPr kumimoji="1" lang="en-US" altLang="ja-JP" dirty="0" smtClean="0"/>
              <a:t>6</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条件付き書式</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条件付き書式：数式</a:t>
            </a:r>
            <a:r>
              <a:rPr lang="ja-JP" altLang="en-US" dirty="0" smtClean="0"/>
              <a:t>使用結果</a:t>
            </a:r>
            <a:endParaRPr kumimoji="1" lang="ja-JP" altLang="en-US" dirty="0"/>
          </a:p>
        </p:txBody>
      </p:sp>
      <p:pic>
        <p:nvPicPr>
          <p:cNvPr id="7" name="コンテンツ プレースホルダ 6" descr="DC176.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コンテンツ プレースホルダ 19" descr="DC177.JPG"/>
          <p:cNvPicPr>
            <a:picLocks noGrp="1" noChangeAspect="1"/>
          </p:cNvPicPr>
          <p:nvPr>
            <p:ph idx="1"/>
          </p:nvPr>
        </p:nvPicPr>
        <p:blipFill>
          <a:blip r:embed="rId2" cstate="print"/>
          <a:stretch>
            <a:fillRect/>
          </a:stretch>
        </p:blipFill>
        <p:spPr>
          <a:xfrm>
            <a:off x="457200" y="1621261"/>
            <a:ext cx="8229600" cy="4483840"/>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条件付き書式：</a:t>
            </a:r>
            <a:r>
              <a:rPr lang="ja-JP" altLang="en-US" dirty="0"/>
              <a:t>関数</a:t>
            </a:r>
            <a:r>
              <a:rPr kumimoji="1" lang="ja-JP" altLang="en-US" dirty="0" smtClean="0"/>
              <a:t>使用</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11</a:t>
            </a:fld>
            <a:endParaRPr kumimoji="1" lang="ja-JP" altLang="en-US"/>
          </a:p>
        </p:txBody>
      </p:sp>
      <p:sp>
        <p:nvSpPr>
          <p:cNvPr id="8" name="線吹き出し 1 (枠付き) 7"/>
          <p:cNvSpPr/>
          <p:nvPr/>
        </p:nvSpPr>
        <p:spPr>
          <a:xfrm>
            <a:off x="2928926" y="5286388"/>
            <a:ext cx="2232000" cy="370800"/>
          </a:xfrm>
          <a:prstGeom prst="borderCallout1">
            <a:avLst>
              <a:gd name="adj1" fmla="val -87"/>
              <a:gd name="adj2" fmla="val 49037"/>
              <a:gd name="adj3" fmla="val -350830"/>
              <a:gd name="adj4" fmla="val 5055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「セルの</a:t>
            </a:r>
            <a:r>
              <a:rPr lang="ja-JP" altLang="en-US" dirty="0"/>
              <a:t>値</a:t>
            </a:r>
            <a:r>
              <a:rPr lang="ja-JP" altLang="en-US" dirty="0" smtClean="0"/>
              <a:t>が」を選択</a:t>
            </a:r>
            <a:endParaRPr kumimoji="1" lang="ja-JP" altLang="en-US" dirty="0"/>
          </a:p>
        </p:txBody>
      </p:sp>
      <p:sp>
        <p:nvSpPr>
          <p:cNvPr id="9" name="線吹き出し 1 (枠付き) 8"/>
          <p:cNvSpPr/>
          <p:nvPr/>
        </p:nvSpPr>
        <p:spPr>
          <a:xfrm>
            <a:off x="3500430" y="2843886"/>
            <a:ext cx="2772000" cy="370800"/>
          </a:xfrm>
          <a:prstGeom prst="borderCallout1">
            <a:avLst>
              <a:gd name="adj1" fmla="val 99946"/>
              <a:gd name="adj2" fmla="val 49865"/>
              <a:gd name="adj3" fmla="val 245997"/>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ja-JP" altLang="en-US" dirty="0"/>
              <a:t>次</a:t>
            </a:r>
            <a:r>
              <a:rPr lang="ja-JP" altLang="en-US" dirty="0" smtClean="0"/>
              <a:t>の値より大きい」を選択</a:t>
            </a:r>
            <a:endParaRPr kumimoji="1" lang="ja-JP" altLang="en-US" dirty="0"/>
          </a:p>
        </p:txBody>
      </p:sp>
      <p:sp>
        <p:nvSpPr>
          <p:cNvPr id="10" name="線吹き出し 1 (枠付き) 9"/>
          <p:cNvSpPr/>
          <p:nvPr/>
        </p:nvSpPr>
        <p:spPr>
          <a:xfrm>
            <a:off x="6429388" y="2571744"/>
            <a:ext cx="1980000" cy="646331"/>
          </a:xfrm>
          <a:prstGeom prst="borderCallout1">
            <a:avLst>
              <a:gd name="adj1" fmla="val 99946"/>
              <a:gd name="adj2" fmla="val 49865"/>
              <a:gd name="adj3" fmla="val 185531"/>
              <a:gd name="adj4" fmla="val 4464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en-US" altLang="ja-JP" dirty="0" smtClean="0"/>
              <a:t>=AVERAGE($B$3:$B$12)</a:t>
            </a:r>
            <a:r>
              <a:rPr lang="ja-JP" altLang="en-US" dirty="0" smtClean="0"/>
              <a:t>」を入力</a:t>
            </a:r>
            <a:endParaRPr kumimoji="1" lang="ja-JP" altLang="en-US" dirty="0"/>
          </a:p>
        </p:txBody>
      </p:sp>
      <p:sp>
        <p:nvSpPr>
          <p:cNvPr id="14" name="円/楕円 13"/>
          <p:cNvSpPr/>
          <p:nvPr/>
        </p:nvSpPr>
        <p:spPr>
          <a:xfrm>
            <a:off x="3357554" y="3668572"/>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5" name="円/楕円 14"/>
          <p:cNvSpPr/>
          <p:nvPr/>
        </p:nvSpPr>
        <p:spPr>
          <a:xfrm>
            <a:off x="5429256"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6" name="円/楕円 15"/>
          <p:cNvSpPr/>
          <p:nvPr/>
        </p:nvSpPr>
        <p:spPr>
          <a:xfrm>
            <a:off x="7643834" y="357187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7" name="円/楕円 16"/>
          <p:cNvSpPr/>
          <p:nvPr/>
        </p:nvSpPr>
        <p:spPr>
          <a:xfrm>
            <a:off x="8215338" y="392906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条件付き書式：</a:t>
            </a:r>
            <a:r>
              <a:rPr lang="ja-JP" altLang="en-US" dirty="0" smtClean="0"/>
              <a:t>関数</a:t>
            </a:r>
            <a:r>
              <a:rPr lang="ja-JP" altLang="en-US" dirty="0" smtClean="0"/>
              <a:t>使用結果</a:t>
            </a:r>
            <a:endParaRPr kumimoji="1" lang="ja-JP" altLang="en-US" dirty="0"/>
          </a:p>
        </p:txBody>
      </p:sp>
      <p:pic>
        <p:nvPicPr>
          <p:cNvPr id="7" name="コンテンツ プレースホルダ 6" descr="DC178.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12</a:t>
            </a:fld>
            <a:endParaRPr kumimoji="1" lang="ja-JP" altLang="en-US"/>
          </a:p>
        </p:txBody>
      </p:sp>
      <p:sp>
        <p:nvSpPr>
          <p:cNvPr id="8" name="テキスト ボックス 7"/>
          <p:cNvSpPr txBox="1"/>
          <p:nvPr/>
        </p:nvSpPr>
        <p:spPr>
          <a:xfrm>
            <a:off x="474776" y="5702874"/>
            <a:ext cx="8229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dirty="0" smtClean="0"/>
              <a:t>前年度の平均値は、</a:t>
            </a:r>
            <a:r>
              <a:rPr lang="en-US" altLang="ja-JP" dirty="0" smtClean="0"/>
              <a:t>8,020</a:t>
            </a:r>
            <a:r>
              <a:rPr lang="ja-JP" altLang="en-US" dirty="0" smtClean="0"/>
              <a:t>です。オートカルクで確認してください。</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コンテンツ プレースホルダ 21" descr="DC180.JPG"/>
          <p:cNvPicPr>
            <a:picLocks noGrp="1" noChangeAspect="1"/>
          </p:cNvPicPr>
          <p:nvPr>
            <p:ph idx="1"/>
          </p:nvPr>
        </p:nvPicPr>
        <p:blipFill>
          <a:blip r:embed="rId2" cstate="print"/>
          <a:stretch>
            <a:fillRect/>
          </a:stretch>
        </p:blipFill>
        <p:spPr>
          <a:xfrm>
            <a:off x="457200" y="1621261"/>
            <a:ext cx="8229600" cy="4483840"/>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条件付き書式：論理式使用</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13</a:t>
            </a:fld>
            <a:endParaRPr kumimoji="1" lang="ja-JP" altLang="en-US"/>
          </a:p>
        </p:txBody>
      </p:sp>
      <p:sp>
        <p:nvSpPr>
          <p:cNvPr id="8" name="線吹き出し 1 (枠付き) 7"/>
          <p:cNvSpPr/>
          <p:nvPr/>
        </p:nvSpPr>
        <p:spPr>
          <a:xfrm>
            <a:off x="2928926" y="5249444"/>
            <a:ext cx="2232000" cy="370800"/>
          </a:xfrm>
          <a:prstGeom prst="borderCallout1">
            <a:avLst>
              <a:gd name="adj1" fmla="val -87"/>
              <a:gd name="adj2" fmla="val 49037"/>
              <a:gd name="adj3" fmla="val -353321"/>
              <a:gd name="adj4" fmla="val 4848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「数式が」を選択</a:t>
            </a:r>
            <a:endParaRPr kumimoji="1" lang="ja-JP" altLang="en-US" dirty="0"/>
          </a:p>
        </p:txBody>
      </p:sp>
      <p:sp>
        <p:nvSpPr>
          <p:cNvPr id="9" name="線吹き出し 1 (枠付き) 8"/>
          <p:cNvSpPr/>
          <p:nvPr/>
        </p:nvSpPr>
        <p:spPr>
          <a:xfrm>
            <a:off x="3500430" y="2844620"/>
            <a:ext cx="2772000" cy="369332"/>
          </a:xfrm>
          <a:prstGeom prst="borderCallout1">
            <a:avLst>
              <a:gd name="adj1" fmla="val 99946"/>
              <a:gd name="adj2" fmla="val 49865"/>
              <a:gd name="adj3" fmla="val 245997"/>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en-US" altLang="ja-JP" dirty="0" smtClean="0"/>
              <a:t>=$C3&gt;=10000</a:t>
            </a:r>
            <a:r>
              <a:rPr lang="ja-JP" altLang="en-US" dirty="0" smtClean="0"/>
              <a:t>」を入力</a:t>
            </a:r>
            <a:endParaRPr kumimoji="1" lang="ja-JP" altLang="en-US" dirty="0"/>
          </a:p>
        </p:txBody>
      </p:sp>
      <p:sp>
        <p:nvSpPr>
          <p:cNvPr id="14" name="円/楕円 13"/>
          <p:cNvSpPr/>
          <p:nvPr/>
        </p:nvSpPr>
        <p:spPr>
          <a:xfrm>
            <a:off x="3357554" y="3668572"/>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5" name="円/楕円 14"/>
          <p:cNvSpPr/>
          <p:nvPr/>
        </p:nvSpPr>
        <p:spPr>
          <a:xfrm>
            <a:off x="5429256"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6" name="円/楕円 15"/>
          <p:cNvSpPr/>
          <p:nvPr/>
        </p:nvSpPr>
        <p:spPr>
          <a:xfrm>
            <a:off x="8215338" y="392906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条件付き書式：論理式</a:t>
            </a:r>
            <a:r>
              <a:rPr lang="ja-JP" altLang="en-US" dirty="0" smtClean="0"/>
              <a:t>使用結果</a:t>
            </a:r>
            <a:endParaRPr kumimoji="1" lang="ja-JP" altLang="en-US" dirty="0"/>
          </a:p>
        </p:txBody>
      </p:sp>
      <p:pic>
        <p:nvPicPr>
          <p:cNvPr id="7" name="コンテンツ プレースホルダ 6" descr="DC181.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 12" descr="DC182.JPG"/>
          <p:cNvPicPr>
            <a:picLocks noGrp="1" noChangeAspect="1"/>
          </p:cNvPicPr>
          <p:nvPr>
            <p:ph idx="1"/>
          </p:nvPr>
        </p:nvPicPr>
        <p:blipFill>
          <a:blip r:embed="rId2" cstate="print"/>
          <a:stretch>
            <a:fillRect/>
          </a:stretch>
        </p:blipFill>
        <p:spPr>
          <a:xfrm>
            <a:off x="457200" y="1621261"/>
            <a:ext cx="8229600" cy="4483840"/>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条件付き書式：論理関数使用</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15</a:t>
            </a:fld>
            <a:endParaRPr kumimoji="1" lang="ja-JP" altLang="en-US"/>
          </a:p>
        </p:txBody>
      </p:sp>
      <p:sp>
        <p:nvSpPr>
          <p:cNvPr id="8" name="線吹き出し 1 (枠付き) 7"/>
          <p:cNvSpPr/>
          <p:nvPr/>
        </p:nvSpPr>
        <p:spPr>
          <a:xfrm>
            <a:off x="2928926" y="5249444"/>
            <a:ext cx="2232000" cy="370800"/>
          </a:xfrm>
          <a:prstGeom prst="borderCallout1">
            <a:avLst>
              <a:gd name="adj1" fmla="val -87"/>
              <a:gd name="adj2" fmla="val 49037"/>
              <a:gd name="adj3" fmla="val -353321"/>
              <a:gd name="adj4" fmla="val 4848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「数式が」を選択</a:t>
            </a:r>
            <a:endParaRPr kumimoji="1" lang="ja-JP" altLang="en-US" dirty="0"/>
          </a:p>
        </p:txBody>
      </p:sp>
      <p:sp>
        <p:nvSpPr>
          <p:cNvPr id="9" name="線吹き出し 1 (枠付き) 8"/>
          <p:cNvSpPr/>
          <p:nvPr/>
        </p:nvSpPr>
        <p:spPr>
          <a:xfrm>
            <a:off x="3657388" y="2714620"/>
            <a:ext cx="4700826" cy="369332"/>
          </a:xfrm>
          <a:prstGeom prst="borderCallout1">
            <a:avLst>
              <a:gd name="adj1" fmla="val 99946"/>
              <a:gd name="adj2" fmla="val 49865"/>
              <a:gd name="adj3" fmla="val 245997"/>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dirty="0" smtClean="0"/>
              <a:t>「</a:t>
            </a:r>
            <a:r>
              <a:rPr lang="en-US" altLang="ja-JP" dirty="0" smtClean="0"/>
              <a:t>=AND($C3&gt;=10000,$B3*1.1&lt;=$C3)</a:t>
            </a:r>
            <a:r>
              <a:rPr lang="ja-JP" altLang="en-US" dirty="0" smtClean="0"/>
              <a:t>」を入力</a:t>
            </a:r>
            <a:endParaRPr kumimoji="1" lang="ja-JP" altLang="en-US" dirty="0"/>
          </a:p>
        </p:txBody>
      </p:sp>
      <p:sp>
        <p:nvSpPr>
          <p:cNvPr id="14" name="円/楕円 13"/>
          <p:cNvSpPr/>
          <p:nvPr/>
        </p:nvSpPr>
        <p:spPr>
          <a:xfrm>
            <a:off x="3219014" y="361315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5" name="円/楕円 14"/>
          <p:cNvSpPr/>
          <p:nvPr/>
        </p:nvSpPr>
        <p:spPr>
          <a:xfrm>
            <a:off x="6357950"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6" name="円/楕円 15"/>
          <p:cNvSpPr/>
          <p:nvPr/>
        </p:nvSpPr>
        <p:spPr>
          <a:xfrm>
            <a:off x="8169158" y="383915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ja-JP" altLang="en-US" dirty="0"/>
              <a:t>条件付き書式：</a:t>
            </a:r>
            <a:r>
              <a:rPr lang="ja-JP" altLang="en-US" dirty="0" smtClean="0"/>
              <a:t>論理関数使用結果</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16</a:t>
            </a:fld>
            <a:endParaRPr kumimoji="1" lang="ja-JP" altLang="en-US"/>
          </a:p>
        </p:txBody>
      </p:sp>
      <p:pic>
        <p:nvPicPr>
          <p:cNvPr id="9" name="コンテンツ プレースホルダ 8" descr="DC183.JPG"/>
          <p:cNvPicPr>
            <a:picLocks noGrp="1" noChangeAspect="1"/>
          </p:cNvPicPr>
          <p:nvPr>
            <p:ph idx="1"/>
          </p:nvPr>
        </p:nvPicPr>
        <p:blipFill>
          <a:blip r:embed="rId2" cstate="print"/>
          <a:stretch>
            <a:fillRect/>
          </a:stretch>
        </p:blipFill>
        <p:spPr>
          <a:xfrm>
            <a:off x="457200" y="1621261"/>
            <a:ext cx="8229600" cy="448384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kumimoji="1" lang="ja-JP" altLang="en-US" dirty="0" smtClean="0"/>
              <a:t>条件付き書式を設定したセルを探す</a:t>
            </a:r>
            <a:r>
              <a:rPr kumimoji="1" lang="en-US" altLang="ja-JP" dirty="0" smtClean="0"/>
              <a:t>1</a:t>
            </a:r>
            <a:endParaRPr kumimoji="1" lang="ja-JP" altLang="en-US" dirty="0"/>
          </a:p>
        </p:txBody>
      </p:sp>
      <p:pic>
        <p:nvPicPr>
          <p:cNvPr id="7" name="コンテンツ プレースホルダ 6" descr="DC184.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17</a:t>
            </a:fld>
            <a:endParaRPr kumimoji="1" lang="ja-JP" altLang="en-US"/>
          </a:p>
        </p:txBody>
      </p:sp>
      <p:pic>
        <p:nvPicPr>
          <p:cNvPr id="8" name="図 7" descr="DC185.JPG"/>
          <p:cNvPicPr>
            <a:picLocks noChangeAspect="1"/>
          </p:cNvPicPr>
          <p:nvPr/>
        </p:nvPicPr>
        <p:blipFill>
          <a:blip r:embed="rId3" cstate="print"/>
          <a:stretch>
            <a:fillRect/>
          </a:stretch>
        </p:blipFill>
        <p:spPr>
          <a:xfrm>
            <a:off x="4714876" y="3311382"/>
            <a:ext cx="2571750" cy="2466975"/>
          </a:xfrm>
          <a:prstGeom prst="rect">
            <a:avLst/>
          </a:prstGeom>
        </p:spPr>
      </p:pic>
      <p:sp>
        <p:nvSpPr>
          <p:cNvPr id="9" name="正方形/長方形 8"/>
          <p:cNvSpPr/>
          <p:nvPr/>
        </p:nvSpPr>
        <p:spPr>
          <a:xfrm>
            <a:off x="2071670" y="4500570"/>
            <a:ext cx="1500198"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3500430" y="4581244"/>
            <a:ext cx="1214446" cy="0"/>
          </a:xfrm>
          <a:prstGeom prst="straightConnector1">
            <a:avLst/>
          </a:prstGeom>
          <a:ln w="19050">
            <a:solidFill>
              <a:srgbClr val="FF0000"/>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786314" y="5491466"/>
            <a:ext cx="7858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57200" y="5857892"/>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編集</a:t>
            </a:r>
            <a:r>
              <a:rPr lang="en-US" altLang="ja-JP" dirty="0" smtClean="0"/>
              <a:t>]</a:t>
            </a:r>
            <a:r>
              <a:rPr lang="ja-JP" altLang="en-US" dirty="0" smtClean="0"/>
              <a:t>の</a:t>
            </a:r>
            <a:r>
              <a:rPr lang="en-US" altLang="ja-JP" dirty="0" smtClean="0"/>
              <a:t>[</a:t>
            </a:r>
            <a:r>
              <a:rPr lang="ja-JP" altLang="en-US" dirty="0" smtClean="0"/>
              <a:t>ジャン</a:t>
            </a:r>
            <a:r>
              <a:rPr lang="ja-JP" altLang="en-US" dirty="0" smtClean="0"/>
              <a:t>プ</a:t>
            </a:r>
            <a:r>
              <a:rPr lang="en-US" altLang="ja-JP" dirty="0" smtClean="0"/>
              <a:t>]</a:t>
            </a:r>
            <a:r>
              <a:rPr lang="ja-JP" altLang="en-US" dirty="0" smtClean="0"/>
              <a:t>をクリックし、</a:t>
            </a:r>
            <a:r>
              <a:rPr lang="en-US" altLang="ja-JP" dirty="0" smtClean="0"/>
              <a:t>[</a:t>
            </a:r>
            <a:r>
              <a:rPr lang="ja-JP" altLang="en-US" dirty="0" smtClean="0"/>
              <a:t>ジャンプ</a:t>
            </a:r>
            <a:r>
              <a:rPr lang="en-US" altLang="ja-JP" dirty="0" smtClean="0"/>
              <a:t>]</a:t>
            </a:r>
            <a:r>
              <a:rPr lang="ja-JP" altLang="en-US" dirty="0" smtClean="0"/>
              <a:t>ダイアログボックスの</a:t>
            </a:r>
            <a:r>
              <a:rPr lang="en-US" altLang="ja-JP" dirty="0" smtClean="0"/>
              <a:t>[</a:t>
            </a:r>
            <a:r>
              <a:rPr lang="ja-JP" altLang="en-US" dirty="0" smtClean="0"/>
              <a:t>セル選択</a:t>
            </a:r>
            <a:r>
              <a:rPr lang="en-US" altLang="ja-JP" dirty="0" smtClean="0"/>
              <a:t>]</a:t>
            </a:r>
            <a:r>
              <a:rPr lang="ja-JP" altLang="en-US" dirty="0" smtClean="0"/>
              <a:t>をクリック</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lang="ja-JP" altLang="en-US" dirty="0"/>
              <a:t>条件付き書式を設定したセルを</a:t>
            </a:r>
            <a:r>
              <a:rPr lang="ja-JP" altLang="en-US" dirty="0" smtClean="0"/>
              <a:t>探す</a:t>
            </a:r>
            <a:r>
              <a:rPr lang="en-US" altLang="ja-JP" dirty="0" smtClean="0"/>
              <a:t>2</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18</a:t>
            </a:fld>
            <a:endParaRPr kumimoji="1" lang="ja-JP" altLang="en-US" dirty="0"/>
          </a:p>
        </p:txBody>
      </p:sp>
      <p:pic>
        <p:nvPicPr>
          <p:cNvPr id="8" name="図 7" descr="DC187.JPG"/>
          <p:cNvPicPr>
            <a:picLocks noChangeAspect="1"/>
          </p:cNvPicPr>
          <p:nvPr/>
        </p:nvPicPr>
        <p:blipFill>
          <a:blip r:embed="rId2" cstate="print"/>
          <a:stretch>
            <a:fillRect/>
          </a:stretch>
        </p:blipFill>
        <p:spPr>
          <a:xfrm>
            <a:off x="500039" y="1571615"/>
            <a:ext cx="7646670" cy="4166235"/>
          </a:xfrm>
          <a:prstGeom prst="rect">
            <a:avLst/>
          </a:prstGeom>
        </p:spPr>
      </p:pic>
      <p:pic>
        <p:nvPicPr>
          <p:cNvPr id="7" name="コンテンツ プレースホルダ 6" descr="DC186.JPG"/>
          <p:cNvPicPr>
            <a:picLocks noGrp="1" noChangeAspect="1"/>
          </p:cNvPicPr>
          <p:nvPr>
            <p:ph idx="1"/>
          </p:nvPr>
        </p:nvPicPr>
        <p:blipFill>
          <a:blip r:embed="rId3" cstate="print"/>
          <a:stretch>
            <a:fillRect/>
          </a:stretch>
        </p:blipFill>
        <p:spPr>
          <a:xfrm>
            <a:off x="5143504" y="2857496"/>
            <a:ext cx="2876550" cy="2819400"/>
          </a:xfrm>
        </p:spPr>
      </p:pic>
      <p:sp>
        <p:nvSpPr>
          <p:cNvPr id="9" name="線吹き出し 1 (枠付き) 8"/>
          <p:cNvSpPr/>
          <p:nvPr/>
        </p:nvSpPr>
        <p:spPr>
          <a:xfrm>
            <a:off x="285720" y="4286256"/>
            <a:ext cx="2160000" cy="646331"/>
          </a:xfrm>
          <a:prstGeom prst="borderCallout1">
            <a:avLst>
              <a:gd name="adj1" fmla="val -87"/>
              <a:gd name="adj2" fmla="val 49037"/>
              <a:gd name="adj3" fmla="val -74466"/>
              <a:gd name="adj4" fmla="val 98236"/>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a:t>条件付き</a:t>
            </a:r>
            <a:r>
              <a:rPr lang="ja-JP" altLang="en-US" dirty="0" smtClean="0"/>
              <a:t>書式が</a:t>
            </a:r>
            <a:endParaRPr lang="en-US" altLang="ja-JP" dirty="0" smtClean="0"/>
          </a:p>
          <a:p>
            <a:pPr algn="ctr"/>
            <a:r>
              <a:rPr lang="ja-JP" altLang="en-US" dirty="0" smtClean="0"/>
              <a:t>設定されたセル</a:t>
            </a:r>
            <a:endParaRPr kumimoji="1" lang="ja-JP" altLang="en-US" dirty="0"/>
          </a:p>
        </p:txBody>
      </p:sp>
      <p:sp>
        <p:nvSpPr>
          <p:cNvPr id="10" name="左中かっこ 9"/>
          <p:cNvSpPr/>
          <p:nvPr/>
        </p:nvSpPr>
        <p:spPr>
          <a:xfrm>
            <a:off x="2428860" y="2643182"/>
            <a:ext cx="214314" cy="228601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6643702" y="4687176"/>
            <a:ext cx="107157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大かっこ 11"/>
          <p:cNvSpPr/>
          <p:nvPr/>
        </p:nvSpPr>
        <p:spPr>
          <a:xfrm>
            <a:off x="6793364" y="5062838"/>
            <a:ext cx="1071570" cy="285752"/>
          </a:xfrm>
          <a:prstGeom prst="bracket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線吹き出し 1 (枠付き) 12"/>
          <p:cNvSpPr/>
          <p:nvPr/>
        </p:nvSpPr>
        <p:spPr>
          <a:xfrm>
            <a:off x="4429124" y="3857628"/>
            <a:ext cx="2160000" cy="369332"/>
          </a:xfrm>
          <a:prstGeom prst="borderCallout1">
            <a:avLst>
              <a:gd name="adj1" fmla="val 94945"/>
              <a:gd name="adj2" fmla="val 50320"/>
              <a:gd name="adj3" fmla="val 240997"/>
              <a:gd name="adj4" fmla="val 105505"/>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条件付き書式をオン</a:t>
            </a:r>
            <a:endParaRPr kumimoji="1" lang="ja-JP" altLang="en-US" dirty="0"/>
          </a:p>
        </p:txBody>
      </p:sp>
      <p:cxnSp>
        <p:nvCxnSpPr>
          <p:cNvPr id="15" name="直線矢印コネクタ 14"/>
          <p:cNvCxnSpPr/>
          <p:nvPr/>
        </p:nvCxnSpPr>
        <p:spPr>
          <a:xfrm rot="10800000">
            <a:off x="3357554" y="3714752"/>
            <a:ext cx="3143272" cy="1785950"/>
          </a:xfrm>
          <a:prstGeom prst="straightConnector1">
            <a:avLst/>
          </a:prstGeom>
          <a:ln w="19050">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8000" y="5857892"/>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ja-JP" altLang="en-US" dirty="0" smtClean="0"/>
              <a:t>「条件付き書式練習</a:t>
            </a:r>
            <a:r>
              <a:rPr lang="en-US" altLang="ja-JP" dirty="0" smtClean="0"/>
              <a:t>.xls</a:t>
            </a:r>
            <a:r>
              <a:rPr lang="ja-JP" altLang="en-US" dirty="0" smtClean="0"/>
              <a:t>」の「</a:t>
            </a:r>
            <a:r>
              <a:rPr lang="en-US" altLang="ja-JP" dirty="0" smtClean="0"/>
              <a:t>1.</a:t>
            </a:r>
            <a:r>
              <a:rPr lang="ja-JP" altLang="en-US" dirty="0" smtClean="0"/>
              <a:t>数値比較」で練習をします。</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条件付き書式</a:t>
            </a:r>
            <a:r>
              <a:rPr kumimoji="1" lang="en-US" altLang="ja-JP" dirty="0" smtClean="0"/>
              <a:t>]</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lstStyle/>
          <a:p>
            <a:pPr>
              <a:buClr>
                <a:schemeClr val="accent5"/>
              </a:buClr>
              <a:buFont typeface="Wingdings" pitchFamily="2" charset="2"/>
              <a:buChar char="l"/>
            </a:pPr>
            <a:r>
              <a:rPr lang="ja-JP" altLang="en-US" dirty="0" smtClean="0"/>
              <a:t>データを視覚化させる：データの分析ツール</a:t>
            </a:r>
            <a:endParaRPr lang="en-US" altLang="ja-JP" dirty="0" smtClean="0"/>
          </a:p>
          <a:p>
            <a:pPr>
              <a:buClr>
                <a:schemeClr val="accent5"/>
              </a:buClr>
              <a:buFont typeface="Wingdings" pitchFamily="2" charset="2"/>
              <a:buChar char="l"/>
            </a:pPr>
            <a:r>
              <a:rPr lang="ja-JP" altLang="en-US" dirty="0" smtClean="0"/>
              <a:t>ユーザーがセルまたはセル範囲に設定した条件書式により表示を変更させる</a:t>
            </a:r>
            <a:endParaRPr lang="en-US" altLang="ja-JP" dirty="0" smtClean="0"/>
          </a:p>
          <a:p>
            <a:pPr>
              <a:buClr>
                <a:schemeClr val="accent5"/>
              </a:buClr>
              <a:buFont typeface="Wingdings" pitchFamily="2" charset="2"/>
              <a:buChar char="l"/>
            </a:pPr>
            <a:r>
              <a:rPr kumimoji="1" lang="ja-JP" altLang="en-US" dirty="0" smtClean="0"/>
              <a:t>同じセルまたはセル範囲に</a:t>
            </a:r>
            <a:r>
              <a:rPr kumimoji="1" lang="en-US" altLang="ja-JP" dirty="0" smtClean="0"/>
              <a:t>3</a:t>
            </a:r>
            <a:r>
              <a:rPr kumimoji="1" lang="ja-JP" altLang="en-US" dirty="0" smtClean="0"/>
              <a:t>つまで</a:t>
            </a:r>
            <a:r>
              <a:rPr kumimoji="1" lang="ja-JP" altLang="en-US" dirty="0" smtClean="0"/>
              <a:t>設定可能</a:t>
            </a:r>
            <a:endParaRPr kumimoji="1" lang="en-US" altLang="ja-JP" dirty="0" smtClean="0"/>
          </a:p>
          <a:p>
            <a:pPr>
              <a:buClr>
                <a:schemeClr val="accent5"/>
              </a:buClr>
              <a:buFont typeface="Wingdings" pitchFamily="2" charset="2"/>
              <a:buChar char="l"/>
            </a:pPr>
            <a:r>
              <a:rPr kumimoji="1" lang="ja-JP" altLang="en-US" dirty="0" smtClean="0"/>
              <a:t>条件は、数値、文字列、数式、関数</a:t>
            </a:r>
            <a:endParaRPr kumimoji="1" lang="en-US" altLang="ja-JP" dirty="0" smtClean="0"/>
          </a:p>
          <a:p>
            <a:pPr>
              <a:buClr>
                <a:schemeClr val="accent5"/>
              </a:buClr>
              <a:buFont typeface="Wingdings" pitchFamily="2" charset="2"/>
              <a:buChar char="l"/>
            </a:pPr>
            <a:r>
              <a:rPr kumimoji="1" lang="ja-JP" altLang="en-US" dirty="0" smtClean="0"/>
              <a:t>同じワークシート内にある他のセルのみ参照可能</a:t>
            </a:r>
            <a:endParaRPr kumimoji="1" lang="en-US" altLang="ja-JP" dirty="0" smtClean="0"/>
          </a:p>
          <a:p>
            <a:pPr>
              <a:buClr>
                <a:schemeClr val="accent5"/>
              </a:buClr>
              <a:buFont typeface="Wingdings" pitchFamily="2" charset="2"/>
              <a:buChar char="l"/>
            </a:pPr>
            <a:r>
              <a:rPr lang="ja-JP" altLang="en-US" dirty="0" smtClean="0"/>
              <a:t>他のワークシートやブックの参照は不可</a:t>
            </a:r>
            <a:endParaRPr kumimoji="1" lang="ja-JP" altLang="en-US" dirty="0"/>
          </a:p>
        </p:txBody>
      </p:sp>
      <p:sp>
        <p:nvSpPr>
          <p:cNvPr id="4" name="日付プレースホルダ 3"/>
          <p:cNvSpPr>
            <a:spLocks noGrp="1"/>
          </p:cNvSpPr>
          <p:nvPr>
            <p:ph type="dt" sz="half" idx="10"/>
          </p:nvPr>
        </p:nvSpPr>
        <p:spPr/>
        <p:txBody>
          <a:bodyPr/>
          <a:lstStyle/>
          <a:p>
            <a:fld id="{BBEDDF90-CFB4-49FA-BD5C-213EF50C69A4}" type="datetime1">
              <a:rPr kumimoji="1" lang="ja-JP" altLang="en-US" smtClean="0"/>
              <a:t>2010/3/29</a:t>
            </a:fld>
            <a:endParaRPr kumimoji="1" lang="ja-JP" altLang="en-US"/>
          </a:p>
        </p:txBody>
      </p:sp>
      <p:sp>
        <p:nvSpPr>
          <p:cNvPr id="5" name="スライド番号プレースホルダ 4"/>
          <p:cNvSpPr>
            <a:spLocks noGrp="1"/>
          </p:cNvSpPr>
          <p:nvPr>
            <p:ph type="sldNum" sz="quarter" idx="12"/>
          </p:nvPr>
        </p:nvSpPr>
        <p:spPr/>
        <p:txBody>
          <a:bodyPr/>
          <a:lstStyle/>
          <a:p>
            <a:fld id="{8E866B06-4324-4CFE-B771-B324CC039B53}" type="slidenum">
              <a:rPr kumimoji="1" lang="ja-JP" altLang="en-US" smtClean="0"/>
              <a:t>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SystemKOMACO</a:t>
            </a:r>
            <a:endParaRPr kumimoji="1" lang="ja-JP" altLang="en-US"/>
          </a:p>
        </p:txBody>
      </p:sp>
      <p:sp>
        <p:nvSpPr>
          <p:cNvPr id="7" name="テキスト ボックス 6"/>
          <p:cNvSpPr txBox="1"/>
          <p:nvPr/>
        </p:nvSpPr>
        <p:spPr>
          <a:xfrm>
            <a:off x="468000"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a:t>
            </a:r>
            <a:r>
              <a:rPr lang="ja-JP" altLang="en-US" dirty="0" smtClean="0"/>
              <a:t>「条件付き書式練習</a:t>
            </a:r>
            <a:r>
              <a:rPr lang="en-US" altLang="ja-JP" dirty="0" smtClean="0"/>
              <a:t>.xls</a:t>
            </a:r>
            <a:r>
              <a:rPr lang="ja-JP" altLang="en-US" dirty="0" smtClean="0"/>
              <a:t>」を</a:t>
            </a:r>
            <a:r>
              <a:rPr lang="ja-JP" altLang="en-US" dirty="0" smtClean="0"/>
              <a:t>開いて、各シートの練習をします。</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en-US" altLang="ja-JP" dirty="0" smtClean="0"/>
              <a:t>[</a:t>
            </a:r>
            <a:r>
              <a:rPr kumimoji="1" lang="ja-JP" altLang="en-US" dirty="0" smtClean="0"/>
              <a:t>条件付き書式</a:t>
            </a:r>
            <a:r>
              <a:rPr kumimoji="1" lang="en-US" altLang="ja-JP" dirty="0" smtClean="0"/>
              <a:t>]</a:t>
            </a:r>
            <a:r>
              <a:rPr kumimoji="1" lang="ja-JP" altLang="en-US" dirty="0" smtClean="0"/>
              <a:t>の設定手順</a:t>
            </a:r>
            <a:endParaRPr kumimoji="1" lang="ja-JP" altLang="en-US" dirty="0"/>
          </a:p>
        </p:txBody>
      </p:sp>
      <p:pic>
        <p:nvPicPr>
          <p:cNvPr id="4" name="コンテンツ プレースホルダ 3" descr="DC161.JPG"/>
          <p:cNvPicPr>
            <a:picLocks noGrp="1" noChangeAspect="1"/>
          </p:cNvPicPr>
          <p:nvPr>
            <p:ph idx="1"/>
          </p:nvPr>
        </p:nvPicPr>
        <p:blipFill>
          <a:blip r:embed="rId3" cstate="print"/>
          <a:stretch>
            <a:fillRect/>
          </a:stretch>
        </p:blipFill>
        <p:spPr>
          <a:xfrm>
            <a:off x="1357701" y="1600200"/>
            <a:ext cx="6428597" cy="4525963"/>
          </a:xfrm>
        </p:spPr>
      </p:pic>
      <p:pic>
        <p:nvPicPr>
          <p:cNvPr id="5" name="図 4" descr="DC162.JPG"/>
          <p:cNvPicPr>
            <a:picLocks noChangeAspect="1"/>
          </p:cNvPicPr>
          <p:nvPr/>
        </p:nvPicPr>
        <p:blipFill>
          <a:blip r:embed="rId4" cstate="print"/>
          <a:stretch>
            <a:fillRect/>
          </a:stretch>
        </p:blipFill>
        <p:spPr>
          <a:xfrm>
            <a:off x="3500430" y="3786190"/>
            <a:ext cx="5248275" cy="1495425"/>
          </a:xfrm>
          <a:prstGeom prst="rect">
            <a:avLst/>
          </a:prstGeom>
        </p:spPr>
      </p:pic>
      <p:cxnSp>
        <p:nvCxnSpPr>
          <p:cNvPr id="7" name="直線矢印コネクタ 6"/>
          <p:cNvCxnSpPr>
            <a:endCxn id="5" idx="0"/>
          </p:cNvCxnSpPr>
          <p:nvPr/>
        </p:nvCxnSpPr>
        <p:spPr>
          <a:xfrm>
            <a:off x="4286248" y="2857496"/>
            <a:ext cx="1838320" cy="928694"/>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57200" y="1428736"/>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セルまたはセル範囲を選択後、</a:t>
            </a:r>
            <a:r>
              <a:rPr lang="en-US" altLang="ja-JP" dirty="0" smtClean="0"/>
              <a:t>[</a:t>
            </a:r>
            <a:r>
              <a:rPr lang="ja-JP" altLang="en-US" dirty="0" smtClean="0"/>
              <a:t>書式</a:t>
            </a:r>
            <a:r>
              <a:rPr lang="en-US" altLang="ja-JP" dirty="0" smtClean="0"/>
              <a:t>]</a:t>
            </a:r>
            <a:r>
              <a:rPr lang="ja-JP" altLang="en-US" dirty="0" smtClean="0"/>
              <a:t>の</a:t>
            </a:r>
            <a:r>
              <a:rPr lang="en-US" altLang="ja-JP" dirty="0" smtClean="0"/>
              <a:t>[</a:t>
            </a:r>
            <a:r>
              <a:rPr lang="ja-JP" altLang="en-US" dirty="0" smtClean="0"/>
              <a:t>条件付き書式</a:t>
            </a:r>
            <a:r>
              <a:rPr lang="en-US" altLang="ja-JP" dirty="0" smtClean="0"/>
              <a:t>]</a:t>
            </a:r>
            <a:r>
              <a:rPr lang="ja-JP" altLang="en-US" dirty="0" smtClean="0"/>
              <a:t>をクリック</a:t>
            </a:r>
            <a:endParaRPr kumimoji="1" lang="ja-JP" altLang="en-US" dirty="0"/>
          </a:p>
        </p:txBody>
      </p:sp>
      <p:sp>
        <p:nvSpPr>
          <p:cNvPr id="9" name="日付プレースホルダ 8"/>
          <p:cNvSpPr>
            <a:spLocks noGrp="1"/>
          </p:cNvSpPr>
          <p:nvPr>
            <p:ph type="dt" sz="half" idx="10"/>
          </p:nvPr>
        </p:nvSpPr>
        <p:spPr/>
        <p:txBody>
          <a:bodyPr/>
          <a:lstStyle/>
          <a:p>
            <a:fld id="{CDA551E3-9F01-49EC-8D90-1BDE09826842}" type="datetime1">
              <a:rPr kumimoji="1" lang="ja-JP" altLang="en-US" smtClean="0"/>
              <a:t>2010/3/29</a:t>
            </a:fld>
            <a:endParaRPr kumimoji="1" lang="ja-JP" altLang="en-US"/>
          </a:p>
        </p:txBody>
      </p:sp>
      <p:sp>
        <p:nvSpPr>
          <p:cNvPr id="10" name="スライド番号プレースホルダ 9"/>
          <p:cNvSpPr>
            <a:spLocks noGrp="1"/>
          </p:cNvSpPr>
          <p:nvPr>
            <p:ph type="sldNum" sz="quarter" idx="12"/>
          </p:nvPr>
        </p:nvSpPr>
        <p:spPr/>
        <p:txBody>
          <a:bodyPr/>
          <a:lstStyle/>
          <a:p>
            <a:fld id="{8E866B06-4324-4CFE-B771-B324CC039B53}" type="slidenum">
              <a:rPr kumimoji="1" lang="ja-JP" altLang="en-US" smtClean="0"/>
              <a:t>3</a:t>
            </a:fld>
            <a:endParaRPr kumimoji="1" lang="ja-JP" altLang="en-US" dirty="0"/>
          </a:p>
        </p:txBody>
      </p:sp>
      <p:sp>
        <p:nvSpPr>
          <p:cNvPr id="11" name="フッター プレースホルダ 10"/>
          <p:cNvSpPr>
            <a:spLocks noGrp="1"/>
          </p:cNvSpPr>
          <p:nvPr>
            <p:ph type="ftr" sz="quarter" idx="11"/>
          </p:nvPr>
        </p:nvSpPr>
        <p:spPr/>
        <p:txBody>
          <a:bodyPr/>
          <a:lstStyle/>
          <a:p>
            <a:r>
              <a:rPr kumimoji="1" lang="en-US" altLang="ja-JP" smtClean="0"/>
              <a:t>SystemKOMACO</a:t>
            </a:r>
            <a:endParaRPr kumimoji="1" lang="ja-JP" altLang="en-US"/>
          </a:p>
        </p:txBody>
      </p:sp>
      <p:pic>
        <p:nvPicPr>
          <p:cNvPr id="12" name="図 11" descr="DC163.JPG"/>
          <p:cNvPicPr>
            <a:picLocks noChangeAspect="1"/>
          </p:cNvPicPr>
          <p:nvPr/>
        </p:nvPicPr>
        <p:blipFill>
          <a:blip r:embed="rId5" cstate="print"/>
          <a:stretch>
            <a:fillRect/>
          </a:stretch>
        </p:blipFill>
        <p:spPr>
          <a:xfrm>
            <a:off x="4618180" y="5152748"/>
            <a:ext cx="1400175" cy="933450"/>
          </a:xfrm>
          <a:prstGeom prst="rect">
            <a:avLst/>
          </a:prstGeom>
        </p:spPr>
      </p:pic>
      <p:pic>
        <p:nvPicPr>
          <p:cNvPr id="13" name="図 12" descr="DC164.JPG"/>
          <p:cNvPicPr>
            <a:picLocks noChangeAspect="1"/>
          </p:cNvPicPr>
          <p:nvPr/>
        </p:nvPicPr>
        <p:blipFill>
          <a:blip r:embed="rId6" cstate="print"/>
          <a:stretch>
            <a:fillRect/>
          </a:stretch>
        </p:blipFill>
        <p:spPr>
          <a:xfrm>
            <a:off x="3723980" y="5143512"/>
            <a:ext cx="828675" cy="247650"/>
          </a:xfrm>
          <a:prstGeom prst="rect">
            <a:avLst/>
          </a:prstGeom>
        </p:spPr>
      </p:pic>
      <p:cxnSp>
        <p:nvCxnSpPr>
          <p:cNvPr id="14" name="直線矢印コネクタ 13"/>
          <p:cNvCxnSpPr/>
          <p:nvPr/>
        </p:nvCxnSpPr>
        <p:spPr>
          <a:xfrm rot="5400000">
            <a:off x="4073159" y="4815255"/>
            <a:ext cx="785818" cy="1588"/>
          </a:xfrm>
          <a:prstGeom prst="straightConnector1">
            <a:avLst/>
          </a:prstGeom>
          <a:ln w="19050">
            <a:solidFill>
              <a:srgbClr val="FF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5400000">
            <a:off x="5526383" y="4823697"/>
            <a:ext cx="785818" cy="1588"/>
          </a:xfrm>
          <a:prstGeom prst="straightConnector1">
            <a:avLst/>
          </a:prstGeom>
          <a:ln w="19050">
            <a:solidFill>
              <a:srgbClr val="FF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線吹き出し 1 (枠付き) 17"/>
          <p:cNvSpPr/>
          <p:nvPr/>
        </p:nvSpPr>
        <p:spPr>
          <a:xfrm>
            <a:off x="714348" y="5429264"/>
            <a:ext cx="2588628" cy="923330"/>
          </a:xfrm>
          <a:prstGeom prst="borderCallout1">
            <a:avLst>
              <a:gd name="adj1" fmla="val -87"/>
              <a:gd name="adj2" fmla="val 49037"/>
              <a:gd name="adj3" fmla="val -80611"/>
              <a:gd name="adj4" fmla="val 110459"/>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altLang="ja-JP" dirty="0"/>
              <a:t>[</a:t>
            </a:r>
            <a:r>
              <a:rPr lang="ja-JP" altLang="en-US" dirty="0"/>
              <a:t>条件付き書式の設定</a:t>
            </a:r>
            <a:r>
              <a:rPr lang="en-US" altLang="ja-JP" dirty="0" smtClean="0"/>
              <a:t>]</a:t>
            </a:r>
          </a:p>
          <a:p>
            <a:pPr algn="ctr"/>
            <a:r>
              <a:rPr lang="ja-JP" altLang="en-US" dirty="0" smtClean="0"/>
              <a:t>ダイアログボックスで</a:t>
            </a:r>
            <a:endParaRPr lang="en-US" altLang="ja-JP" dirty="0" smtClean="0"/>
          </a:p>
          <a:p>
            <a:pPr algn="ctr"/>
            <a:r>
              <a:rPr lang="ja-JP" altLang="en-US" b="1" dirty="0" smtClean="0"/>
              <a:t>条件</a:t>
            </a:r>
            <a:r>
              <a:rPr lang="ja-JP" altLang="en-US" dirty="0"/>
              <a:t>と</a:t>
            </a:r>
            <a:r>
              <a:rPr lang="ja-JP" altLang="en-US" b="1" dirty="0"/>
              <a:t>書式</a:t>
            </a:r>
            <a:r>
              <a:rPr lang="ja-JP" altLang="en-US" dirty="0"/>
              <a:t>を設定する</a:t>
            </a:r>
            <a:endParaRPr kumimoji="1" lang="ja-JP" altLang="en-US" dirty="0"/>
          </a:p>
        </p:txBody>
      </p:sp>
      <p:sp>
        <p:nvSpPr>
          <p:cNvPr id="19" name="正方形/長方形 18"/>
          <p:cNvSpPr/>
          <p:nvPr/>
        </p:nvSpPr>
        <p:spPr>
          <a:xfrm>
            <a:off x="7715272" y="4528278"/>
            <a:ext cx="714380"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671014" y="4258548"/>
            <a:ext cx="4857784" cy="180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条件付き書式の設定</a:t>
            </a:r>
            <a:r>
              <a:rPr kumimoji="1" lang="en-US" altLang="ja-JP" dirty="0" smtClean="0"/>
              <a:t>]</a:t>
            </a:r>
            <a:r>
              <a:rPr kumimoji="1" lang="ja-JP" altLang="en-US" dirty="0" smtClean="0"/>
              <a:t>の書式</a:t>
            </a:r>
            <a:endParaRPr kumimoji="1" lang="ja-JP" altLang="en-US" dirty="0"/>
          </a:p>
        </p:txBody>
      </p:sp>
      <p:pic>
        <p:nvPicPr>
          <p:cNvPr id="7" name="コンテンツ プレースホルダ 6" descr="DC169.JPG"/>
          <p:cNvPicPr>
            <a:picLocks noGrp="1" noChangeAspect="1"/>
          </p:cNvPicPr>
          <p:nvPr>
            <p:ph idx="1"/>
          </p:nvPr>
        </p:nvPicPr>
        <p:blipFill>
          <a:blip r:embed="rId2" cstate="print"/>
          <a:stretch>
            <a:fillRect/>
          </a:stretch>
        </p:blipFill>
        <p:spPr>
          <a:xfrm>
            <a:off x="6000760" y="2505086"/>
            <a:ext cx="2653665" cy="2566988"/>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4</a:t>
            </a:fld>
            <a:endParaRPr kumimoji="1" lang="ja-JP" altLang="en-US"/>
          </a:p>
        </p:txBody>
      </p:sp>
      <p:pic>
        <p:nvPicPr>
          <p:cNvPr id="8" name="図 7" descr="DC170.JPG"/>
          <p:cNvPicPr>
            <a:picLocks noChangeAspect="1"/>
          </p:cNvPicPr>
          <p:nvPr/>
        </p:nvPicPr>
        <p:blipFill>
          <a:blip r:embed="rId3" cstate="print"/>
          <a:stretch>
            <a:fillRect/>
          </a:stretch>
        </p:blipFill>
        <p:spPr>
          <a:xfrm>
            <a:off x="428596" y="2505086"/>
            <a:ext cx="2653665" cy="2566988"/>
          </a:xfrm>
          <a:prstGeom prst="rect">
            <a:avLst/>
          </a:prstGeom>
        </p:spPr>
      </p:pic>
      <p:pic>
        <p:nvPicPr>
          <p:cNvPr id="9" name="図 8" descr="DC171.JPG"/>
          <p:cNvPicPr>
            <a:picLocks noChangeAspect="1"/>
          </p:cNvPicPr>
          <p:nvPr/>
        </p:nvPicPr>
        <p:blipFill>
          <a:blip r:embed="rId4" cstate="print"/>
          <a:stretch>
            <a:fillRect/>
          </a:stretch>
        </p:blipFill>
        <p:spPr>
          <a:xfrm>
            <a:off x="3214678" y="2505086"/>
            <a:ext cx="2653665" cy="2566988"/>
          </a:xfrm>
          <a:prstGeom prst="rect">
            <a:avLst/>
          </a:prstGeom>
        </p:spPr>
      </p:pic>
      <p:sp>
        <p:nvSpPr>
          <p:cNvPr id="10" name="テキスト ボックス 9"/>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条件付き書式の設定</a:t>
            </a:r>
            <a:r>
              <a:rPr lang="en-US" altLang="ja-JP" dirty="0" smtClean="0"/>
              <a:t>]</a:t>
            </a:r>
            <a:r>
              <a:rPr lang="ja-JP" altLang="en-US" dirty="0" smtClean="0"/>
              <a:t>で設定できる</a:t>
            </a:r>
            <a:r>
              <a:rPr lang="en-US" altLang="ja-JP" dirty="0" smtClean="0"/>
              <a:t>[</a:t>
            </a:r>
            <a:r>
              <a:rPr lang="ja-JP" altLang="en-US" dirty="0" smtClean="0"/>
              <a:t>セルの書式</a:t>
            </a:r>
            <a:r>
              <a:rPr lang="en-US" altLang="ja-JP" dirty="0" smtClean="0"/>
              <a:t>]</a:t>
            </a:r>
            <a:r>
              <a:rPr lang="ja-JP" altLang="en-US" dirty="0" smtClean="0"/>
              <a:t>は「文字色」「文字スタイル」「網掛け（塗りつぶし）・</a:t>
            </a:r>
            <a:r>
              <a:rPr lang="ja-JP" altLang="en-US" dirty="0" err="1" smtClean="0"/>
              <a:t>パターーン</a:t>
            </a:r>
            <a:r>
              <a:rPr lang="ja-JP" altLang="en-US" dirty="0" smtClean="0"/>
              <a:t>」「罫線」などです。</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条件付き書式：数値比較</a:t>
            </a:r>
            <a:endParaRPr kumimoji="1" lang="ja-JP" altLang="en-US" dirty="0"/>
          </a:p>
        </p:txBody>
      </p:sp>
      <p:pic>
        <p:nvPicPr>
          <p:cNvPr id="7" name="コンテンツ プレースホルダ 6" descr="DC166.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5</a:t>
            </a:fld>
            <a:endParaRPr kumimoji="1" lang="ja-JP" altLang="en-US"/>
          </a:p>
        </p:txBody>
      </p:sp>
      <p:sp>
        <p:nvSpPr>
          <p:cNvPr id="8" name="線吹き出し 1 (枠付き) 7"/>
          <p:cNvSpPr/>
          <p:nvPr/>
        </p:nvSpPr>
        <p:spPr>
          <a:xfrm>
            <a:off x="2071670" y="5286388"/>
            <a:ext cx="2232000" cy="370800"/>
          </a:xfrm>
          <a:prstGeom prst="borderCallout1">
            <a:avLst>
              <a:gd name="adj1" fmla="val -87"/>
              <a:gd name="adj2" fmla="val 49037"/>
              <a:gd name="adj3" fmla="val -350830"/>
              <a:gd name="adj4" fmla="val 5055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「セルの</a:t>
            </a:r>
            <a:r>
              <a:rPr lang="ja-JP" altLang="en-US" dirty="0"/>
              <a:t>値</a:t>
            </a:r>
            <a:r>
              <a:rPr lang="ja-JP" altLang="en-US" dirty="0" smtClean="0"/>
              <a:t>が」を選択</a:t>
            </a:r>
            <a:endParaRPr kumimoji="1" lang="ja-JP" altLang="en-US" dirty="0"/>
          </a:p>
        </p:txBody>
      </p:sp>
      <p:sp>
        <p:nvSpPr>
          <p:cNvPr id="9" name="線吹き出し 1 (枠付き) 8"/>
          <p:cNvSpPr/>
          <p:nvPr/>
        </p:nvSpPr>
        <p:spPr>
          <a:xfrm>
            <a:off x="2928926" y="2928934"/>
            <a:ext cx="2232000" cy="369332"/>
          </a:xfrm>
          <a:prstGeom prst="borderCallout1">
            <a:avLst>
              <a:gd name="adj1" fmla="val 99946"/>
              <a:gd name="adj2" fmla="val 49865"/>
              <a:gd name="adj3" fmla="val 245997"/>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ja-JP" altLang="en-US" dirty="0"/>
              <a:t>次</a:t>
            </a:r>
            <a:r>
              <a:rPr lang="ja-JP" altLang="en-US" dirty="0" smtClean="0"/>
              <a:t>の値以上」を選択</a:t>
            </a:r>
            <a:endParaRPr kumimoji="1" lang="ja-JP" altLang="en-US" dirty="0"/>
          </a:p>
        </p:txBody>
      </p:sp>
      <p:sp>
        <p:nvSpPr>
          <p:cNvPr id="10" name="線吹き出し 1 (枠付き) 9"/>
          <p:cNvSpPr/>
          <p:nvPr/>
        </p:nvSpPr>
        <p:spPr>
          <a:xfrm>
            <a:off x="5429256" y="2928934"/>
            <a:ext cx="1764000" cy="369332"/>
          </a:xfrm>
          <a:prstGeom prst="borderCallout1">
            <a:avLst>
              <a:gd name="adj1" fmla="val 99946"/>
              <a:gd name="adj2" fmla="val 49865"/>
              <a:gd name="adj3" fmla="val 245997"/>
              <a:gd name="adj4" fmla="val 49309"/>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en-US" altLang="ja-JP" dirty="0" smtClean="0"/>
              <a:t>10000</a:t>
            </a:r>
            <a:r>
              <a:rPr lang="ja-JP" altLang="en-US" dirty="0" smtClean="0"/>
              <a:t>」を入力</a:t>
            </a:r>
            <a:endParaRPr kumimoji="1" lang="ja-JP" altLang="en-US" dirty="0"/>
          </a:p>
        </p:txBody>
      </p:sp>
      <p:pic>
        <p:nvPicPr>
          <p:cNvPr id="11" name="図 10" descr="DC169.JPG"/>
          <p:cNvPicPr>
            <a:picLocks noChangeAspect="1"/>
          </p:cNvPicPr>
          <p:nvPr/>
        </p:nvPicPr>
        <p:blipFill>
          <a:blip r:embed="rId3" cstate="print"/>
          <a:stretch>
            <a:fillRect/>
          </a:stretch>
        </p:blipFill>
        <p:spPr>
          <a:xfrm>
            <a:off x="5500694" y="4357694"/>
            <a:ext cx="2274570" cy="2200275"/>
          </a:xfrm>
          <a:prstGeom prst="rect">
            <a:avLst/>
          </a:prstGeom>
        </p:spPr>
      </p:pic>
      <p:cxnSp>
        <p:nvCxnSpPr>
          <p:cNvPr id="13" name="直線矢印コネクタ 12"/>
          <p:cNvCxnSpPr/>
          <p:nvPr/>
        </p:nvCxnSpPr>
        <p:spPr>
          <a:xfrm rot="5400000">
            <a:off x="7036611" y="4393413"/>
            <a:ext cx="500066" cy="1588"/>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2500298" y="3786190"/>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5" name="円/楕円 14"/>
          <p:cNvSpPr/>
          <p:nvPr/>
        </p:nvSpPr>
        <p:spPr>
          <a:xfrm>
            <a:off x="4357686"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6" name="円/楕円 15"/>
          <p:cNvSpPr/>
          <p:nvPr/>
        </p:nvSpPr>
        <p:spPr>
          <a:xfrm>
            <a:off x="6500826"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7" name="円/楕円 16"/>
          <p:cNvSpPr/>
          <p:nvPr/>
        </p:nvSpPr>
        <p:spPr>
          <a:xfrm>
            <a:off x="7429520" y="392906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ja-JP" altLang="en-US" dirty="0"/>
              <a:t>条件付き書式：数値</a:t>
            </a:r>
            <a:r>
              <a:rPr lang="ja-JP" altLang="en-US" dirty="0" smtClean="0"/>
              <a:t>比較</a:t>
            </a:r>
            <a:r>
              <a:rPr lang="ja-JP" altLang="en-US" dirty="0"/>
              <a:t>結果</a:t>
            </a:r>
            <a:endParaRPr kumimoji="1" lang="ja-JP" altLang="en-US" dirty="0"/>
          </a:p>
        </p:txBody>
      </p:sp>
      <p:pic>
        <p:nvPicPr>
          <p:cNvPr id="7" name="コンテンツ プレースホルダ 6" descr="DC167.JPG"/>
          <p:cNvPicPr>
            <a:picLocks noGrp="1" noChangeAspect="1"/>
          </p:cNvPicPr>
          <p:nvPr>
            <p:ph idx="1"/>
          </p:nvPr>
        </p:nvPicPr>
        <p:blipFill>
          <a:blip r:embed="rId2" cstate="print"/>
          <a:stretch>
            <a:fillRect/>
          </a:stretch>
        </p:blipFill>
        <p:spPr>
          <a:xfrm>
            <a:off x="457200" y="2117421"/>
            <a:ext cx="5947410" cy="3240405"/>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6</a:t>
            </a:fld>
            <a:endParaRPr kumimoji="1" lang="ja-JP" altLang="en-US"/>
          </a:p>
        </p:txBody>
      </p:sp>
      <p:pic>
        <p:nvPicPr>
          <p:cNvPr id="8" name="図 7" descr="DC168.JPG"/>
          <p:cNvPicPr>
            <a:picLocks noChangeAspect="1"/>
          </p:cNvPicPr>
          <p:nvPr/>
        </p:nvPicPr>
        <p:blipFill>
          <a:blip r:embed="rId3" cstate="print"/>
          <a:stretch>
            <a:fillRect/>
          </a:stretch>
        </p:blipFill>
        <p:spPr>
          <a:xfrm>
            <a:off x="2786050" y="2903239"/>
            <a:ext cx="5947410" cy="3240405"/>
          </a:xfrm>
          <a:prstGeom prst="rect">
            <a:avLst/>
          </a:prstGeom>
        </p:spPr>
      </p:pic>
      <p:sp>
        <p:nvSpPr>
          <p:cNvPr id="9" name="テキスト ボックス 8"/>
          <p:cNvSpPr txBox="1"/>
          <p:nvPr/>
        </p:nvSpPr>
        <p:spPr>
          <a:xfrm>
            <a:off x="457200" y="164305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条件付き書式の設定</a:t>
            </a:r>
            <a:r>
              <a:rPr lang="en-US" altLang="ja-JP" dirty="0" smtClean="0"/>
              <a:t>]</a:t>
            </a:r>
            <a:r>
              <a:rPr lang="ja-JP" altLang="en-US" dirty="0" smtClean="0"/>
              <a:t>後、</a:t>
            </a:r>
            <a:r>
              <a:rPr lang="en-US" altLang="ja-JP" dirty="0" smtClean="0"/>
              <a:t>OK</a:t>
            </a:r>
            <a:r>
              <a:rPr lang="ja-JP" altLang="en-US" dirty="0" smtClean="0"/>
              <a:t>ボタンをクリックすると該当セルが塗りつぶされる</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条件付き書式の設定</a:t>
            </a:r>
            <a:r>
              <a:rPr kumimoji="1" lang="en-US" altLang="ja-JP" dirty="0" smtClean="0"/>
              <a:t>]</a:t>
            </a:r>
            <a:r>
              <a:rPr kumimoji="1" lang="ja-JP" altLang="en-US" dirty="0" smtClean="0"/>
              <a:t>の削除</a:t>
            </a:r>
            <a:endParaRPr kumimoji="1" lang="ja-JP" altLang="en-US" dirty="0"/>
          </a:p>
        </p:txBody>
      </p:sp>
      <p:pic>
        <p:nvPicPr>
          <p:cNvPr id="7" name="コンテンツ プレースホルダ 6" descr="DC172.JPG"/>
          <p:cNvPicPr>
            <a:picLocks noGrp="1" noChangeAspect="1"/>
          </p:cNvPicPr>
          <p:nvPr>
            <p:ph idx="1"/>
          </p:nvPr>
        </p:nvPicPr>
        <p:blipFill>
          <a:blip r:embed="rId3"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7</a:t>
            </a:fld>
            <a:endParaRPr kumimoji="1" lang="ja-JP" altLang="en-US"/>
          </a:p>
        </p:txBody>
      </p:sp>
      <p:sp>
        <p:nvSpPr>
          <p:cNvPr id="9" name="テキスト ボックス 8"/>
          <p:cNvSpPr txBox="1"/>
          <p:nvPr/>
        </p:nvSpPr>
        <p:spPr>
          <a:xfrm>
            <a:off x="457200" y="5286388"/>
            <a:ext cx="82296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条件付き書式</a:t>
            </a:r>
            <a:r>
              <a:rPr lang="en-US" altLang="ja-JP" dirty="0" smtClean="0"/>
              <a:t>]</a:t>
            </a:r>
            <a:r>
              <a:rPr lang="ja-JP" altLang="en-US" dirty="0" smtClean="0"/>
              <a:t>を設定したセル・セル範囲を選択後、</a:t>
            </a:r>
            <a:r>
              <a:rPr lang="en-US" altLang="ja-JP" dirty="0" smtClean="0"/>
              <a:t>[</a:t>
            </a:r>
            <a:r>
              <a:rPr lang="ja-JP" altLang="en-US" dirty="0" smtClean="0"/>
              <a:t>書式</a:t>
            </a:r>
            <a:r>
              <a:rPr lang="en-US" altLang="ja-JP" dirty="0" smtClean="0"/>
              <a:t>]</a:t>
            </a:r>
            <a:r>
              <a:rPr lang="ja-JP" altLang="en-US" dirty="0" smtClean="0"/>
              <a:t>の</a:t>
            </a:r>
            <a:r>
              <a:rPr lang="en-US" altLang="ja-JP" dirty="0" smtClean="0"/>
              <a:t>[</a:t>
            </a:r>
            <a:r>
              <a:rPr lang="ja-JP" altLang="en-US" dirty="0" smtClean="0"/>
              <a:t>条件付き書式</a:t>
            </a:r>
            <a:r>
              <a:rPr lang="en-US" altLang="ja-JP" dirty="0" smtClean="0"/>
              <a:t>]</a:t>
            </a:r>
            <a:r>
              <a:rPr lang="ja-JP" altLang="en-US" dirty="0" smtClean="0"/>
              <a:t>をクリックします。</a:t>
            </a:r>
            <a:r>
              <a:rPr lang="en-US" altLang="ja-JP" dirty="0" smtClean="0"/>
              <a:t>[</a:t>
            </a:r>
            <a:r>
              <a:rPr lang="ja-JP" altLang="en-US" dirty="0" smtClean="0"/>
              <a:t>削除</a:t>
            </a:r>
            <a:r>
              <a:rPr lang="en-US" altLang="ja-JP" dirty="0" smtClean="0"/>
              <a:t>]</a:t>
            </a:r>
            <a:r>
              <a:rPr lang="ja-JP" altLang="en-US" dirty="0" smtClean="0"/>
              <a:t>ボタンをクリックし、削除する条件をチェックし、</a:t>
            </a:r>
            <a:r>
              <a:rPr lang="en-US" altLang="ja-JP" dirty="0" smtClean="0"/>
              <a:t>OK</a:t>
            </a:r>
            <a:r>
              <a:rPr lang="ja-JP" altLang="en-US" dirty="0" smtClean="0"/>
              <a:t>ボタンをクリックします。セルに複数ページ条件を設定している場合は、選択（全部も可）します。</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同一シート外のセルを参照時</a:t>
            </a:r>
            <a:endParaRPr kumimoji="1" lang="ja-JP" altLang="en-US" dirty="0"/>
          </a:p>
        </p:txBody>
      </p:sp>
      <p:pic>
        <p:nvPicPr>
          <p:cNvPr id="7" name="コンテンツ プレースホルダ 6" descr="DC160.JPG"/>
          <p:cNvPicPr>
            <a:picLocks noGrp="1" noChangeAspect="1"/>
          </p:cNvPicPr>
          <p:nvPr>
            <p:ph idx="1"/>
          </p:nvPr>
        </p:nvPicPr>
        <p:blipFill>
          <a:blip r:embed="rId2" cstate="print"/>
          <a:stretch>
            <a:fillRect/>
          </a:stretch>
        </p:blipFill>
        <p:spPr>
          <a:xfrm>
            <a:off x="2286000" y="3329781"/>
            <a:ext cx="4572000" cy="1066800"/>
          </a:xfrm>
        </p:spPr>
      </p:pic>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8</a:t>
            </a:fld>
            <a:endParaRPr kumimoji="1" lang="ja-JP" altLang="en-US"/>
          </a:p>
        </p:txBody>
      </p:sp>
      <p:sp>
        <p:nvSpPr>
          <p:cNvPr id="8" name="テキスト ボックス 7"/>
          <p:cNvSpPr txBox="1"/>
          <p:nvPr/>
        </p:nvSpPr>
        <p:spPr>
          <a:xfrm>
            <a:off x="457200" y="1630908"/>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条件付き書式</a:t>
            </a:r>
            <a:r>
              <a:rPr lang="en-US" altLang="ja-JP" dirty="0" smtClean="0"/>
              <a:t>]</a:t>
            </a:r>
            <a:r>
              <a:rPr lang="ja-JP" altLang="en-US" dirty="0" smtClean="0"/>
              <a:t>は同じシート内のセルが参照範囲です。他のシートを参照させた場合、次のようなメッセージが表示されます。</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コンテンツ プレースホルダ 18" descr="DC175.JPG"/>
          <p:cNvPicPr>
            <a:picLocks noGrp="1" noChangeAspect="1"/>
          </p:cNvPicPr>
          <p:nvPr>
            <p:ph idx="1"/>
          </p:nvPr>
        </p:nvPicPr>
        <p:blipFill>
          <a:blip r:embed="rId3" cstate="print"/>
          <a:stretch>
            <a:fillRect/>
          </a:stretch>
        </p:blipFill>
        <p:spPr>
          <a:xfrm>
            <a:off x="457200" y="1621261"/>
            <a:ext cx="8229600" cy="4483840"/>
          </a:xfrm>
        </p:spPr>
      </p:pic>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条件付き書式：数式使用</a:t>
            </a:r>
            <a:endParaRPr kumimoji="1" lang="ja-JP" altLang="en-US" dirty="0"/>
          </a:p>
        </p:txBody>
      </p:sp>
      <p:sp>
        <p:nvSpPr>
          <p:cNvPr id="4" name="日付プレースホルダ 3"/>
          <p:cNvSpPr>
            <a:spLocks noGrp="1"/>
          </p:cNvSpPr>
          <p:nvPr>
            <p:ph type="dt" sz="half" idx="10"/>
          </p:nvPr>
        </p:nvSpPr>
        <p:spPr/>
        <p:txBody>
          <a:bodyPr/>
          <a:lstStyle/>
          <a:p>
            <a:fld id="{0DEAD9CE-12F2-44DA-8699-BB2CA0AD66C0}" type="datetime1">
              <a:rPr kumimoji="1" lang="ja-JP" altLang="en-US" smtClean="0"/>
              <a:t>2010/3/29</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SystemKOMACO</a:t>
            </a:r>
            <a:endParaRPr kumimoji="1" lang="ja-JP" altLang="en-US"/>
          </a:p>
        </p:txBody>
      </p:sp>
      <p:sp>
        <p:nvSpPr>
          <p:cNvPr id="6" name="スライド番号プレースホルダ 5"/>
          <p:cNvSpPr>
            <a:spLocks noGrp="1"/>
          </p:cNvSpPr>
          <p:nvPr>
            <p:ph type="sldNum" sz="quarter" idx="12"/>
          </p:nvPr>
        </p:nvSpPr>
        <p:spPr/>
        <p:txBody>
          <a:bodyPr/>
          <a:lstStyle/>
          <a:p>
            <a:fld id="{8E866B06-4324-4CFE-B771-B324CC039B53}" type="slidenum">
              <a:rPr kumimoji="1" lang="ja-JP" altLang="en-US" smtClean="0"/>
              <a:t>9</a:t>
            </a:fld>
            <a:endParaRPr kumimoji="1" lang="ja-JP" altLang="en-US"/>
          </a:p>
        </p:txBody>
      </p:sp>
      <p:sp>
        <p:nvSpPr>
          <p:cNvPr id="8" name="線吹き出し 1 (枠付き) 7"/>
          <p:cNvSpPr/>
          <p:nvPr/>
        </p:nvSpPr>
        <p:spPr>
          <a:xfrm>
            <a:off x="2928926" y="5286388"/>
            <a:ext cx="2232000" cy="370800"/>
          </a:xfrm>
          <a:prstGeom prst="borderCallout1">
            <a:avLst>
              <a:gd name="adj1" fmla="val -87"/>
              <a:gd name="adj2" fmla="val 49037"/>
              <a:gd name="adj3" fmla="val -350830"/>
              <a:gd name="adj4" fmla="val 5055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「セルの</a:t>
            </a:r>
            <a:r>
              <a:rPr lang="ja-JP" altLang="en-US" dirty="0"/>
              <a:t>値</a:t>
            </a:r>
            <a:r>
              <a:rPr lang="ja-JP" altLang="en-US" dirty="0" smtClean="0"/>
              <a:t>が」を選択</a:t>
            </a:r>
            <a:endParaRPr kumimoji="1" lang="ja-JP" altLang="en-US" dirty="0"/>
          </a:p>
        </p:txBody>
      </p:sp>
      <p:sp>
        <p:nvSpPr>
          <p:cNvPr id="9" name="線吹き出し 1 (枠付き) 8"/>
          <p:cNvSpPr/>
          <p:nvPr/>
        </p:nvSpPr>
        <p:spPr>
          <a:xfrm>
            <a:off x="3500430" y="2903676"/>
            <a:ext cx="2772000" cy="370800"/>
          </a:xfrm>
          <a:prstGeom prst="borderCallout1">
            <a:avLst>
              <a:gd name="adj1" fmla="val 99946"/>
              <a:gd name="adj2" fmla="val 49865"/>
              <a:gd name="adj3" fmla="val 245997"/>
              <a:gd name="adj4" fmla="val 4972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ja-JP" altLang="en-US" dirty="0"/>
              <a:t>次</a:t>
            </a:r>
            <a:r>
              <a:rPr lang="ja-JP" altLang="en-US" dirty="0" smtClean="0"/>
              <a:t>の値より大きい」を選択</a:t>
            </a:r>
            <a:endParaRPr kumimoji="1" lang="ja-JP" altLang="en-US" dirty="0"/>
          </a:p>
        </p:txBody>
      </p:sp>
      <p:sp>
        <p:nvSpPr>
          <p:cNvPr id="10" name="線吹き出し 1 (枠付き) 9"/>
          <p:cNvSpPr/>
          <p:nvPr/>
        </p:nvSpPr>
        <p:spPr>
          <a:xfrm>
            <a:off x="6449652" y="2915324"/>
            <a:ext cx="1980000" cy="370800"/>
          </a:xfrm>
          <a:prstGeom prst="borderCallout1">
            <a:avLst>
              <a:gd name="adj1" fmla="val 99946"/>
              <a:gd name="adj2" fmla="val 49865"/>
              <a:gd name="adj3" fmla="val 268415"/>
              <a:gd name="adj4" fmla="val 779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a:t>
            </a:r>
            <a:r>
              <a:rPr lang="en-US" altLang="ja-JP" dirty="0" smtClean="0"/>
              <a:t>=$B3*1.1</a:t>
            </a:r>
            <a:r>
              <a:rPr lang="ja-JP" altLang="en-US" dirty="0" smtClean="0"/>
              <a:t>」を入力</a:t>
            </a:r>
            <a:endParaRPr kumimoji="1" lang="ja-JP" altLang="en-US" dirty="0"/>
          </a:p>
        </p:txBody>
      </p:sp>
      <p:sp>
        <p:nvSpPr>
          <p:cNvPr id="14" name="円/楕円 13"/>
          <p:cNvSpPr/>
          <p:nvPr/>
        </p:nvSpPr>
        <p:spPr>
          <a:xfrm>
            <a:off x="3357554" y="3786190"/>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5" name="円/楕円 14"/>
          <p:cNvSpPr/>
          <p:nvPr/>
        </p:nvSpPr>
        <p:spPr>
          <a:xfrm>
            <a:off x="5500694" y="3500438"/>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6" name="円/楕円 15"/>
          <p:cNvSpPr/>
          <p:nvPr/>
        </p:nvSpPr>
        <p:spPr>
          <a:xfrm>
            <a:off x="7643834" y="3571876"/>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7" name="円/楕円 16"/>
          <p:cNvSpPr/>
          <p:nvPr/>
        </p:nvSpPr>
        <p:spPr>
          <a:xfrm>
            <a:off x="8243046" y="4046684"/>
            <a:ext cx="357190" cy="3571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20" name="テキスト ボックス 19"/>
          <p:cNvSpPr txBox="1"/>
          <p:nvPr/>
        </p:nvSpPr>
        <p:spPr>
          <a:xfrm>
            <a:off x="457200" y="5702874"/>
            <a:ext cx="82296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ja-JP" altLang="en-US" dirty="0" smtClean="0"/>
              <a:t>複数のセル（セル範囲）選択時、相対参照にした場合は条件が全セルに反映されない。複合参照にするのがポイント。</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701</Words>
  <Application>Microsoft Office PowerPoint</Application>
  <PresentationFormat>画面に合わせる (4:3)</PresentationFormat>
  <Paragraphs>129</Paragraphs>
  <Slides>18</Slides>
  <Notes>3</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Excel 2002,2003基礎6</vt:lpstr>
      <vt:lpstr>[条件付き書式]とは</vt:lpstr>
      <vt:lpstr>[条件付き書式]の設定手順</vt:lpstr>
      <vt:lpstr>[条件付き書式の設定]の書式</vt:lpstr>
      <vt:lpstr>条件付き書式：数値比較</vt:lpstr>
      <vt:lpstr>条件付き書式：数値比較結果</vt:lpstr>
      <vt:lpstr>[条件付き書式の設定]の削除</vt:lpstr>
      <vt:lpstr>同一シート外のセルを参照時</vt:lpstr>
      <vt:lpstr>条件付き書式：数式使用</vt:lpstr>
      <vt:lpstr>条件付き書式：数式使用結果</vt:lpstr>
      <vt:lpstr>条件付き書式：関数使用</vt:lpstr>
      <vt:lpstr>条件付き書式：関数使用結果</vt:lpstr>
      <vt:lpstr>条件付き書式：論理式使用</vt:lpstr>
      <vt:lpstr>条件付き書式：論理式使用結果</vt:lpstr>
      <vt:lpstr>条件付き書式：論理関数使用</vt:lpstr>
      <vt:lpstr>条件付き書式：論理関数使用結果</vt:lpstr>
      <vt:lpstr>条件付き書式を設定したセルを探す1</vt:lpstr>
      <vt:lpstr>条件付き書式を設定したセルを探す2</vt:lpstr>
    </vt:vector>
  </TitlesOfParts>
  <Company>SystemKOMACO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2002,2003基礎6</dc:title>
  <dc:creator>SystemKomaco(TKomazawa)</dc:creator>
  <cp:keywords>Excel2002;Excel2003</cp:keywords>
  <cp:lastModifiedBy>SystemKomaco(TKomazawa)</cp:lastModifiedBy>
  <cp:revision>7</cp:revision>
  <dcterms:created xsi:type="dcterms:W3CDTF">2010-03-29T02:57:39Z</dcterms:created>
  <dcterms:modified xsi:type="dcterms:W3CDTF">2010-03-29T07:36:39Z</dcterms:modified>
</cp:coreProperties>
</file>